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61" r:id="rId6"/>
    <p:sldId id="258" r:id="rId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86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64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737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58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82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289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463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367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1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72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554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319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1DB7B-B1DB-4F55-9FDA-8EDF7048C919}" type="datetimeFigureOut">
              <a:rPr lang="de-DE" smtClean="0"/>
              <a:t>04.05.2022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7C6CF-B33F-4608-B84F-8CAD9C5BE05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15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lade-plus.de" TargetMode="External"/><Relationship Id="rId2" Type="http://schemas.openxmlformats.org/officeDocument/2006/relationships/hyperlink" Target="https://lade-plus.de/WE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0E584BCD-7133-4A1D-B129-3E53191E7FCC}"/>
              </a:ext>
            </a:extLst>
          </p:cNvPr>
          <p:cNvCxnSpPr/>
          <p:nvPr/>
        </p:nvCxnSpPr>
        <p:spPr>
          <a:xfrm>
            <a:off x="3564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551BCFF-76EA-4FC1-B33A-E53F7199DEA2}"/>
              </a:ext>
            </a:extLst>
          </p:cNvPr>
          <p:cNvCxnSpPr/>
          <p:nvPr/>
        </p:nvCxnSpPr>
        <p:spPr>
          <a:xfrm>
            <a:off x="7128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906A9CDF-129A-4C95-8705-1E35D71AF164}"/>
              </a:ext>
            </a:extLst>
          </p:cNvPr>
          <p:cNvSpPr txBox="1"/>
          <p:nvPr/>
        </p:nvSpPr>
        <p:spPr>
          <a:xfrm>
            <a:off x="7215612" y="35066"/>
            <a:ext cx="27854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800" b="1" dirty="0">
                <a:latin typeface="Titillium Web" panose="00000500000000000000" pitchFamily="2" charset="0"/>
              </a:rPr>
              <a:t>Die Schritte zur Ladeinfrastruktur in Ihrem Objekt: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B39D3AE-3A0B-4B1F-A10D-789FD455D6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" t="6550" r="69474" b="91742"/>
          <a:stretch/>
        </p:blipFill>
        <p:spPr>
          <a:xfrm rot="5400000">
            <a:off x="5184682" y="3295178"/>
            <a:ext cx="4439597" cy="16572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87A1967-BCDD-491F-A30C-9162D0486206}"/>
              </a:ext>
            </a:extLst>
          </p:cNvPr>
          <p:cNvSpPr txBox="1"/>
          <p:nvPr/>
        </p:nvSpPr>
        <p:spPr>
          <a:xfrm>
            <a:off x="7592639" y="1394459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1. Erstprüfung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BC9573D-3E12-4225-9B85-84D9BF71B793}"/>
              </a:ext>
            </a:extLst>
          </p:cNvPr>
          <p:cNvSpPr txBox="1"/>
          <p:nvPr/>
        </p:nvSpPr>
        <p:spPr>
          <a:xfrm>
            <a:off x="7585019" y="1668541"/>
            <a:ext cx="2072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 Machbarkeitsprüfung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 Abschätzung, Planung nächster Schritte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F7F875D-5BF1-42D7-8646-08EAD54E0474}"/>
              </a:ext>
            </a:extLst>
          </p:cNvPr>
          <p:cNvSpPr txBox="1"/>
          <p:nvPr/>
        </p:nvSpPr>
        <p:spPr>
          <a:xfrm>
            <a:off x="7592639" y="2670687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2. Konzeption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3E0B3CB-CD31-43A3-90E2-5BB03C347E10}"/>
              </a:ext>
            </a:extLst>
          </p:cNvPr>
          <p:cNvSpPr txBox="1"/>
          <p:nvPr/>
        </p:nvSpPr>
        <p:spPr>
          <a:xfrm>
            <a:off x="7585019" y="2944769"/>
            <a:ext cx="2072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Planung der Anlage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Abstimmung Netzbetreiber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Kostenkalkulation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02A925F-0F49-4F16-A786-7F1487239AD6}"/>
              </a:ext>
            </a:extLst>
          </p:cNvPr>
          <p:cNvSpPr txBox="1"/>
          <p:nvPr/>
        </p:nvSpPr>
        <p:spPr>
          <a:xfrm>
            <a:off x="7600259" y="4011807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3. Installation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7547476-4A93-4CB4-A862-CDB7A8253BF8}"/>
              </a:ext>
            </a:extLst>
          </p:cNvPr>
          <p:cNvSpPr txBox="1"/>
          <p:nvPr/>
        </p:nvSpPr>
        <p:spPr>
          <a:xfrm>
            <a:off x="7592638" y="4285889"/>
            <a:ext cx="23133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Installation von Verkabelung und Elektrotechnik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Installation der Wallboxen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Setup der Abrechnungssysteme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9B04616-9AA7-448D-A6F5-5845510AC4AF}"/>
              </a:ext>
            </a:extLst>
          </p:cNvPr>
          <p:cNvSpPr txBox="1"/>
          <p:nvPr/>
        </p:nvSpPr>
        <p:spPr>
          <a:xfrm>
            <a:off x="7607879" y="5346375"/>
            <a:ext cx="2065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solidFill>
                  <a:srgbClr val="7A5BBF"/>
                </a:solidFill>
                <a:effectLst/>
                <a:latin typeface="Titillium Web" panose="00000500000000000000" pitchFamily="2" charset="0"/>
              </a:rPr>
              <a:t>4. Betrieb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90B3D8A-2FA5-4E5E-B61A-0A96908744F7}"/>
              </a:ext>
            </a:extLst>
          </p:cNvPr>
          <p:cNvSpPr txBox="1"/>
          <p:nvPr/>
        </p:nvSpPr>
        <p:spPr>
          <a:xfrm>
            <a:off x="7600258" y="5620457"/>
            <a:ext cx="22506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Technischer Betrieb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Abrechnung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000000"/>
                </a:solidFill>
                <a:latin typeface="ProximaNova"/>
              </a:rPr>
              <a:t>Regelmäßige Wartung </a:t>
            </a:r>
            <a:r>
              <a:rPr lang="de-DE" sz="1050" dirty="0">
                <a:solidFill>
                  <a:srgbClr val="000000"/>
                </a:solidFill>
                <a:latin typeface="ProximaNova"/>
              </a:rPr>
              <a:t>(DGUV3)</a:t>
            </a:r>
            <a:endParaRPr lang="de-DE" sz="1200" b="0" i="0" dirty="0">
              <a:solidFill>
                <a:srgbClr val="000000"/>
              </a:solidFill>
              <a:effectLst/>
              <a:latin typeface="ProximaNova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rgbClr val="000000"/>
                </a:solidFill>
                <a:latin typeface="ProximaNova"/>
              </a:rPr>
              <a:t>Anmeldung und Verwaltung </a:t>
            </a:r>
            <a:r>
              <a:rPr lang="de-DE" sz="1200" b="0" i="0" dirty="0">
                <a:solidFill>
                  <a:srgbClr val="000000"/>
                </a:solidFill>
                <a:effectLst/>
                <a:latin typeface="ProximaNova"/>
              </a:rPr>
              <a:t>neuer Nutzer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1758ECA-390D-4AB4-9BB9-C7BF8BC07184}"/>
              </a:ext>
            </a:extLst>
          </p:cNvPr>
          <p:cNvSpPr txBox="1"/>
          <p:nvPr/>
        </p:nvSpPr>
        <p:spPr>
          <a:xfrm>
            <a:off x="205741" y="459405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Ein Bewohner will eine Wallbox – was tun?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C9C9E5E-73DB-47CC-A12A-9398E426386B}"/>
              </a:ext>
            </a:extLst>
          </p:cNvPr>
          <p:cNvSpPr txBox="1"/>
          <p:nvPr/>
        </p:nvSpPr>
        <p:spPr>
          <a:xfrm>
            <a:off x="205741" y="1527741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Der Stromanschluss reicht nicht, wenn alle Bewohner eine Wallbox wollen!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1F1DE0AF-15C7-4D54-B168-B606966504B2}"/>
              </a:ext>
            </a:extLst>
          </p:cNvPr>
          <p:cNvSpPr txBox="1"/>
          <p:nvPr/>
        </p:nvSpPr>
        <p:spPr>
          <a:xfrm>
            <a:off x="205741" y="2590325"/>
            <a:ext cx="24307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Sind die Vorabprüfung und der Einbau von Ladeinfrastruktur teuer</a:t>
            </a:r>
            <a:r>
              <a:rPr lang="de-DE" sz="1050" b="1" dirty="0">
                <a:latin typeface="Titillium Web" panose="00000500000000000000" pitchFamily="2" charset="0"/>
              </a:rPr>
              <a:t>?</a:t>
            </a:r>
            <a:r>
              <a:rPr lang="de-DE" sz="1050" b="1" i="0" dirty="0">
                <a:effectLst/>
                <a:latin typeface="Titillium Web" panose="00000500000000000000" pitchFamily="2" charset="0"/>
              </a:rPr>
              <a:t> Wie überzeugt man die WEG von den Kosten?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7B82EDB-6CA6-44CB-863F-4DFA35704736}"/>
              </a:ext>
            </a:extLst>
          </p:cNvPr>
          <p:cNvSpPr txBox="1"/>
          <p:nvPr/>
        </p:nvSpPr>
        <p:spPr>
          <a:xfrm>
            <a:off x="205741" y="3628082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Die Bewohner haben keine fest zugeordneten Stellplätze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7F16036-2CA0-4CB6-B310-A6C73DDDD9D3}"/>
              </a:ext>
            </a:extLst>
          </p:cNvPr>
          <p:cNvSpPr txBox="1"/>
          <p:nvPr/>
        </p:nvSpPr>
        <p:spPr>
          <a:xfrm>
            <a:off x="233102" y="4397102"/>
            <a:ext cx="243078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Wer kann helfen, eine professionelle und zukunftsfähige Ladeinfrastruktur zu entwickeln?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B3BE21E-A2BC-4580-828E-94F4429F9E34}"/>
              </a:ext>
            </a:extLst>
          </p:cNvPr>
          <p:cNvSpPr txBox="1"/>
          <p:nvPr/>
        </p:nvSpPr>
        <p:spPr>
          <a:xfrm>
            <a:off x="205741" y="5692097"/>
            <a:ext cx="243078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50" b="1" i="0" dirty="0">
                <a:effectLst/>
                <a:latin typeface="Titillium Web" panose="00000500000000000000" pitchFamily="2" charset="0"/>
              </a:rPr>
              <a:t>Bei uns wurden bereits Wallboxen von einzelnen Mietern installiert, was nun?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A317B4A-0F26-42D9-9A50-081369905621}"/>
              </a:ext>
            </a:extLst>
          </p:cNvPr>
          <p:cNvSpPr txBox="1"/>
          <p:nvPr/>
        </p:nvSpPr>
        <p:spPr>
          <a:xfrm>
            <a:off x="2931686" y="455742"/>
            <a:ext cx="4075776" cy="853150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pPr>
              <a:spcAft>
                <a:spcPts val="600"/>
              </a:spcAft>
            </a:pP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Mieter/Eigentümer hat nach WoMoG Anspruch auf eine Wallbox.</a:t>
            </a:r>
          </a:p>
          <a:p>
            <a:pPr>
              <a:spcAft>
                <a:spcPts val="600"/>
              </a:spcAft>
            </a:pP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Die Hausverwaltung darf den Wunsch nicht verhindern, darf aber - und sollte </a:t>
            </a:r>
            <a:r>
              <a:rPr lang="de-DE" sz="1000" b="0" i="0" dirty="0">
                <a:effectLst/>
                <a:latin typeface="Roboto" panose="02000000000000000000" pitchFamily="2" charset="0"/>
              </a:rPr>
              <a:t> 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- Vorgaben machen, um eine nachhaltige Gesamtlösung sicherzustellen.</a:t>
            </a:r>
          </a:p>
          <a:p>
            <a:pPr>
              <a:spcAft>
                <a:spcPts val="600"/>
              </a:spcAft>
            </a:pP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 liefert diese Vorgaben, damit Installation und weiterer Ausbau der Ladeinfrastruktur </a:t>
            </a:r>
            <a:r>
              <a:rPr lang="de-DE" sz="1000" b="0" i="1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geordnet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erfolgen kann.</a:t>
            </a:r>
            <a:endParaRPr lang="de-DE" sz="10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0FA5CEC6-CE67-4EB4-A174-14CD40F880F5}"/>
              </a:ext>
            </a:extLst>
          </p:cNvPr>
          <p:cNvSpPr txBox="1"/>
          <p:nvPr/>
        </p:nvSpPr>
        <p:spPr>
          <a:xfrm>
            <a:off x="2948023" y="1529378"/>
            <a:ext cx="4075776" cy="773177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pPr>
              <a:spcAft>
                <a:spcPts val="600"/>
              </a:spcAft>
            </a:pP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Mit Hilfe des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Last-Managements </a:t>
            </a:r>
            <a:r>
              <a:rPr lang="de-DE" sz="100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von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 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lässt sich die verfügbare Strom-Kapazität intelligent steuern, so dass der Hausanschluss in der Regel langfristig ausreicht.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324047A-56C7-4DC9-BCBE-B2E42983B34D}"/>
              </a:ext>
            </a:extLst>
          </p:cNvPr>
          <p:cNvSpPr txBox="1"/>
          <p:nvPr/>
        </p:nvSpPr>
        <p:spPr>
          <a:xfrm>
            <a:off x="2946926" y="2587079"/>
            <a:ext cx="4075776" cy="990978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pPr>
              <a:spcAft>
                <a:spcPts val="600"/>
              </a:spcAft>
            </a:pP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Bei der Lösung von 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 werden nur aktuell benötigte Wallboxen aufgebaut -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erforderliche Investitionen erfolgen schrittweise nach Bedarf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Mit dem optionalen Mietmodell entstehen der </a:t>
            </a: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WEG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keine oder nur geringe Kosten, hier können die Kosten größtenteils auf die Nutzer der Wallboxen verlagert werden.</a:t>
            </a:r>
            <a:endParaRPr lang="de-DE" sz="10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07D0FE15-61DE-4D38-BDC1-D62377D717D7}"/>
              </a:ext>
            </a:extLst>
          </p:cNvPr>
          <p:cNvSpPr txBox="1"/>
          <p:nvPr/>
        </p:nvSpPr>
        <p:spPr>
          <a:xfrm>
            <a:off x="2907214" y="3686994"/>
            <a:ext cx="4075776" cy="613474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Der Anschluss an den Wohnungszähler des jeweiligen Mieters/Eigentümers ist </a:t>
            </a:r>
            <a:r>
              <a:rPr lang="de-DE" sz="1000" b="0" i="1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nicht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notwendig.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 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rechnet auf Wunsch mit jedem Mieter direkt dessen Ladestromverbrauch ab. 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7EAAB92-BAB9-4D55-B4C7-2D6D89331D9B}"/>
              </a:ext>
            </a:extLst>
          </p:cNvPr>
          <p:cNvSpPr txBox="1"/>
          <p:nvPr/>
        </p:nvSpPr>
        <p:spPr>
          <a:xfrm>
            <a:off x="2907214" y="4389371"/>
            <a:ext cx="4075776" cy="1031052"/>
          </a:xfrm>
          <a:prstGeom prst="rect">
            <a:avLst/>
          </a:prstGeom>
          <a:noFill/>
        </p:spPr>
        <p:txBody>
          <a:bodyPr wrap="square" numCol="2" spcCol="72000">
            <a:noAutofit/>
          </a:bodyPr>
          <a:lstStyle/>
          <a:p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ist Spezialist für Ladeinfrastruktur, und kennt sich neben der speziellen technischen Lösungen auch mit rechtlichen Fragestellungen und Abrechnung</a:t>
            </a:r>
            <a:r>
              <a:rPr lang="de-DE" sz="1000" dirty="0">
                <a:solidFill>
                  <a:srgbClr val="7A7A7A"/>
                </a:solidFill>
                <a:latin typeface="Roboto" panose="02000000000000000000" pitchFamily="2" charset="0"/>
              </a:rPr>
              <a:t>slösungen aus.</a:t>
            </a:r>
            <a:br>
              <a:rPr lang="de-DE" sz="1000" dirty="0"/>
            </a:br>
            <a:br>
              <a:rPr lang="de-DE" sz="1000" dirty="0"/>
            </a:br>
            <a:r>
              <a:rPr lang="de-DE" sz="1000" b="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Neben der Umsetzung unterstützt lade-plus die Hausverwaltungen bei technischen und juristischen Fragen, um zusammen mit der WEG eine optimale Lösung aufzubauen.</a:t>
            </a:r>
            <a:endParaRPr lang="de-DE" sz="1000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108DBC7-8444-4C9B-A075-5E38A446A519}"/>
              </a:ext>
            </a:extLst>
          </p:cNvPr>
          <p:cNvSpPr txBox="1"/>
          <p:nvPr/>
        </p:nvSpPr>
        <p:spPr>
          <a:xfrm>
            <a:off x="2931686" y="5675603"/>
            <a:ext cx="4075776" cy="707886"/>
          </a:xfrm>
          <a:prstGeom prst="rect">
            <a:avLst/>
          </a:prstGeom>
          <a:noFill/>
        </p:spPr>
        <p:txBody>
          <a:bodyPr wrap="square" numCol="2" spcCol="72000">
            <a:spAutoFit/>
          </a:bodyPr>
          <a:lstStyle/>
          <a:p>
            <a:r>
              <a:rPr lang="de-DE" sz="100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In vielen Fällen kann Hardware anderer Hersteller in die Abrechnungslösung von </a:t>
            </a:r>
            <a:r>
              <a:rPr lang="de-DE" sz="1000" b="1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lade-plus</a:t>
            </a:r>
            <a:r>
              <a:rPr lang="de-DE" sz="1000" i="0" dirty="0">
                <a:solidFill>
                  <a:srgbClr val="7A7A7A"/>
                </a:solidFill>
                <a:effectLst/>
                <a:latin typeface="Roboto" panose="02000000000000000000" pitchFamily="2" charset="0"/>
              </a:rPr>
              <a:t> integriert werden. </a:t>
            </a:r>
            <a:endParaRPr lang="de-DE" sz="10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CC0342F-65C1-448A-BAB2-EEFB921CFCF8}"/>
              </a:ext>
            </a:extLst>
          </p:cNvPr>
          <p:cNvSpPr txBox="1"/>
          <p:nvPr/>
        </p:nvSpPr>
        <p:spPr>
          <a:xfrm>
            <a:off x="205740" y="40274"/>
            <a:ext cx="2910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 i="0">
                <a:solidFill>
                  <a:srgbClr val="F209A1"/>
                </a:solidFill>
                <a:effectLst/>
                <a:latin typeface="Titillium Web" panose="00000500000000000000" pitchFamily="2" charset="0"/>
              </a:defRPr>
            </a:lvl1pPr>
          </a:lstStyle>
          <a:p>
            <a:r>
              <a:rPr lang="de-DE" dirty="0"/>
              <a:t>Problem / Fragestellung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7606FB04-51E5-430F-B1D2-DFEB049AFE26}"/>
              </a:ext>
            </a:extLst>
          </p:cNvPr>
          <p:cNvSpPr txBox="1"/>
          <p:nvPr/>
        </p:nvSpPr>
        <p:spPr>
          <a:xfrm>
            <a:off x="2892731" y="65546"/>
            <a:ext cx="35066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i="0" dirty="0">
                <a:solidFill>
                  <a:srgbClr val="F209A1"/>
                </a:solidFill>
                <a:effectLst/>
                <a:latin typeface="Titillium Web" panose="00000500000000000000" pitchFamily="2" charset="0"/>
              </a:rPr>
              <a:t>Der Lösungsansatz von lade-plus</a:t>
            </a:r>
            <a:endParaRPr lang="de-DE" dirty="0"/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9B68190B-D171-4FB7-A329-65EC306BF09F}"/>
              </a:ext>
            </a:extLst>
          </p:cNvPr>
          <p:cNvSpPr/>
          <p:nvPr/>
        </p:nvSpPr>
        <p:spPr>
          <a:xfrm>
            <a:off x="137161" y="78374"/>
            <a:ext cx="6943740" cy="6776350"/>
          </a:xfrm>
          <a:prstGeom prst="roundRect">
            <a:avLst>
              <a:gd name="adj" fmla="val 15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0B0704-5821-4D22-8C77-A7ACE4A0D03B}"/>
              </a:ext>
            </a:extLst>
          </p:cNvPr>
          <p:cNvCxnSpPr/>
          <p:nvPr/>
        </p:nvCxnSpPr>
        <p:spPr>
          <a:xfrm>
            <a:off x="304800" y="1414292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87A0FDA-57D8-4F2B-8E96-DCFA9E561E56}"/>
              </a:ext>
            </a:extLst>
          </p:cNvPr>
          <p:cNvCxnSpPr/>
          <p:nvPr/>
        </p:nvCxnSpPr>
        <p:spPr>
          <a:xfrm>
            <a:off x="320040" y="2470524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8119A0D6-953D-4CAA-982E-BE47D6E5D63E}"/>
              </a:ext>
            </a:extLst>
          </p:cNvPr>
          <p:cNvCxnSpPr/>
          <p:nvPr/>
        </p:nvCxnSpPr>
        <p:spPr>
          <a:xfrm>
            <a:off x="285156" y="3619899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B9750694-1FE0-4929-9FC3-7DC48AD56906}"/>
              </a:ext>
            </a:extLst>
          </p:cNvPr>
          <p:cNvCxnSpPr/>
          <p:nvPr/>
        </p:nvCxnSpPr>
        <p:spPr>
          <a:xfrm>
            <a:off x="285156" y="4358890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085D05D3-2D73-43F6-A552-163EEB3CBCEC}"/>
              </a:ext>
            </a:extLst>
          </p:cNvPr>
          <p:cNvCxnSpPr/>
          <p:nvPr/>
        </p:nvCxnSpPr>
        <p:spPr>
          <a:xfrm>
            <a:off x="304800" y="5460161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Pfeil: nach rechts 68">
            <a:extLst>
              <a:ext uri="{FF2B5EF4-FFF2-40B4-BE49-F238E27FC236}">
                <a16:creationId xmlns:a16="http://schemas.microsoft.com/office/drawing/2014/main" id="{7ABED7BE-896F-4A47-BA40-9809DA145C01}"/>
              </a:ext>
            </a:extLst>
          </p:cNvPr>
          <p:cNvSpPr/>
          <p:nvPr/>
        </p:nvSpPr>
        <p:spPr>
          <a:xfrm>
            <a:off x="2663626" y="579119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1" name="Pfeil: nach rechts 70">
            <a:extLst>
              <a:ext uri="{FF2B5EF4-FFF2-40B4-BE49-F238E27FC236}">
                <a16:creationId xmlns:a16="http://schemas.microsoft.com/office/drawing/2014/main" id="{7E0FB6D8-5FB6-4D93-8949-ECFE72282151}"/>
              </a:ext>
            </a:extLst>
          </p:cNvPr>
          <p:cNvSpPr/>
          <p:nvPr/>
        </p:nvSpPr>
        <p:spPr>
          <a:xfrm>
            <a:off x="2666768" y="1754670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2" name="Pfeil: nach rechts 71">
            <a:extLst>
              <a:ext uri="{FF2B5EF4-FFF2-40B4-BE49-F238E27FC236}">
                <a16:creationId xmlns:a16="http://schemas.microsoft.com/office/drawing/2014/main" id="{892AA82E-9A9C-4BF3-A6BC-F49987B822EB}"/>
              </a:ext>
            </a:extLst>
          </p:cNvPr>
          <p:cNvSpPr/>
          <p:nvPr/>
        </p:nvSpPr>
        <p:spPr>
          <a:xfrm>
            <a:off x="2666767" y="2677931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3" name="Pfeil: nach rechts 72">
            <a:extLst>
              <a:ext uri="{FF2B5EF4-FFF2-40B4-BE49-F238E27FC236}">
                <a16:creationId xmlns:a16="http://schemas.microsoft.com/office/drawing/2014/main" id="{6C399B0F-A51A-4F09-82A9-27637C70274C}"/>
              </a:ext>
            </a:extLst>
          </p:cNvPr>
          <p:cNvSpPr/>
          <p:nvPr/>
        </p:nvSpPr>
        <p:spPr>
          <a:xfrm>
            <a:off x="2658368" y="3705877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4" name="Pfeil: nach rechts 73">
            <a:extLst>
              <a:ext uri="{FF2B5EF4-FFF2-40B4-BE49-F238E27FC236}">
                <a16:creationId xmlns:a16="http://schemas.microsoft.com/office/drawing/2014/main" id="{702868C8-B7A7-40ED-BA00-EEEFE502DCB8}"/>
              </a:ext>
            </a:extLst>
          </p:cNvPr>
          <p:cNvSpPr/>
          <p:nvPr/>
        </p:nvSpPr>
        <p:spPr>
          <a:xfrm>
            <a:off x="2658367" y="4606474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5" name="Pfeil: nach rechts 74">
            <a:extLst>
              <a:ext uri="{FF2B5EF4-FFF2-40B4-BE49-F238E27FC236}">
                <a16:creationId xmlns:a16="http://schemas.microsoft.com/office/drawing/2014/main" id="{11E396C2-9EF2-46F4-AFF9-D652E93D4FE9}"/>
              </a:ext>
            </a:extLst>
          </p:cNvPr>
          <p:cNvSpPr/>
          <p:nvPr/>
        </p:nvSpPr>
        <p:spPr>
          <a:xfrm>
            <a:off x="2666766" y="5811480"/>
            <a:ext cx="183385" cy="57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75076F72-E015-4BB2-B8B2-CDD3E9CD6296}"/>
              </a:ext>
            </a:extLst>
          </p:cNvPr>
          <p:cNvCxnSpPr/>
          <p:nvPr/>
        </p:nvCxnSpPr>
        <p:spPr>
          <a:xfrm>
            <a:off x="285156" y="434878"/>
            <a:ext cx="6678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523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0E584BCD-7133-4A1D-B129-3E53191E7FCC}"/>
              </a:ext>
            </a:extLst>
          </p:cNvPr>
          <p:cNvCxnSpPr/>
          <p:nvPr/>
        </p:nvCxnSpPr>
        <p:spPr>
          <a:xfrm>
            <a:off x="3564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4551BCFF-76EA-4FC1-B33A-E53F7199DEA2}"/>
              </a:ext>
            </a:extLst>
          </p:cNvPr>
          <p:cNvCxnSpPr/>
          <p:nvPr/>
        </p:nvCxnSpPr>
        <p:spPr>
          <a:xfrm>
            <a:off x="7128000" y="0"/>
            <a:ext cx="0" cy="685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1578F07F-6F56-4F8C-B4B3-4EA4BC597EF6}"/>
              </a:ext>
            </a:extLst>
          </p:cNvPr>
          <p:cNvSpPr txBox="1"/>
          <p:nvPr/>
        </p:nvSpPr>
        <p:spPr>
          <a:xfrm>
            <a:off x="7128000" y="1020424"/>
            <a:ext cx="245364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b="1" i="0" dirty="0">
                <a:effectLst/>
                <a:latin typeface="Titillium Web" panose="00000500000000000000" pitchFamily="2" charset="0"/>
              </a:rPr>
              <a:t>Flexible Ladeinfrastrukturen für die Elektromobilität </a:t>
            </a:r>
          </a:p>
          <a:p>
            <a:pPr algn="l"/>
            <a:endParaRPr lang="de-DE" b="1" dirty="0">
              <a:latin typeface="Titillium Web" panose="00000500000000000000" pitchFamily="2" charset="0"/>
            </a:endParaRPr>
          </a:p>
          <a:p>
            <a:pPr algn="l"/>
            <a:r>
              <a:rPr lang="de-DE" b="1" i="0" dirty="0">
                <a:effectLst/>
                <a:latin typeface="Titillium Web" panose="00000500000000000000" pitchFamily="2" charset="0"/>
              </a:rPr>
              <a:t>für Mieter und Eigentümer</a:t>
            </a:r>
            <a:br>
              <a:rPr lang="de-DE" b="1" i="0" dirty="0">
                <a:effectLst/>
                <a:latin typeface="Titillium Web" panose="00000500000000000000" pitchFamily="2" charset="0"/>
              </a:rPr>
            </a:br>
            <a:endParaRPr lang="de-DE" b="1" i="0" dirty="0">
              <a:effectLst/>
              <a:latin typeface="Titillium Web" panose="00000500000000000000" pitchFamily="2" charset="0"/>
            </a:endParaRPr>
          </a:p>
          <a:p>
            <a:pPr algn="l"/>
            <a:r>
              <a:rPr lang="de-DE" b="1" i="0" dirty="0">
                <a:effectLst/>
                <a:latin typeface="Titillium Web" panose="00000500000000000000" pitchFamily="2" charset="0"/>
              </a:rPr>
              <a:t>einfach, unkompliziert und zukunftsfähig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099A213-A000-4BE0-A537-DC0E3501A67D}"/>
              </a:ext>
            </a:extLst>
          </p:cNvPr>
          <p:cNvSpPr txBox="1"/>
          <p:nvPr/>
        </p:nvSpPr>
        <p:spPr>
          <a:xfrm>
            <a:off x="7128000" y="113644"/>
            <a:ext cx="265607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100" b="0" i="0" dirty="0">
                <a:effectLst/>
                <a:latin typeface="ProximaNova"/>
              </a:rPr>
              <a:t>Bauträger und Hausverwaltungen/WEGs, die einfach zukunftsfähige Ladelösungen für Ihre Stellplätze benötigen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DCB638-91BC-4821-8662-1CF9A45760CF}"/>
              </a:ext>
            </a:extLst>
          </p:cNvPr>
          <p:cNvSpPr txBox="1"/>
          <p:nvPr/>
        </p:nvSpPr>
        <p:spPr>
          <a:xfrm>
            <a:off x="7193280" y="4314528"/>
            <a:ext cx="199644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Hausverwaltungen werden von Mietern und Eigentümern immer öfter konfrontiert mit dem Wunsch nach Lademöglichkeiten für die Bewohner.</a:t>
            </a:r>
          </a:p>
          <a:p>
            <a:endParaRPr lang="de-DE" sz="1200" i="1" dirty="0">
              <a:solidFill>
                <a:srgbClr val="54595F"/>
              </a:solidFill>
              <a:latin typeface="Titillium Web" panose="00000500000000000000" pitchFamily="2" charset="0"/>
            </a:endParaRPr>
          </a:p>
          <a:p>
            <a:r>
              <a:rPr lang="de-DE" sz="1200" i="1" dirty="0">
                <a:solidFill>
                  <a:srgbClr val="54595F"/>
                </a:solidFill>
                <a:latin typeface="Titillium Web" panose="00000500000000000000" pitchFamily="2" charset="0"/>
              </a:rPr>
              <a:t>Zudem verlangt das neue Gebäude-Elektromobilitäts-infrastruktur Gesetz (GEIG) den Ausbau der Ladeinfrastruktur bei der Renovierung der TG.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85B5A72-3DDF-41C0-82DB-DB405DE47801}"/>
              </a:ext>
            </a:extLst>
          </p:cNvPr>
          <p:cNvSpPr txBox="1"/>
          <p:nvPr/>
        </p:nvSpPr>
        <p:spPr>
          <a:xfrm>
            <a:off x="301501" y="558758"/>
            <a:ext cx="308177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Bieten Sie ihren Bewohnern Lademöglichkeiten für ihre Elektrofahrzeuge – </a:t>
            </a:r>
          </a:p>
          <a:p>
            <a:r>
              <a:rPr lang="de-DE" sz="1400" b="1" i="0" dirty="0">
                <a:solidFill>
                  <a:srgbClr val="00B050"/>
                </a:solidFill>
                <a:effectLst/>
                <a:latin typeface="u2400"/>
              </a:rPr>
              <a:t>✓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einfach, </a:t>
            </a:r>
          </a:p>
          <a:p>
            <a:r>
              <a:rPr lang="de-DE" sz="1400" b="1" i="0" dirty="0">
                <a:solidFill>
                  <a:srgbClr val="00B050"/>
                </a:solidFill>
                <a:effectLst/>
                <a:latin typeface="u2400"/>
              </a:rPr>
              <a:t>✓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unkompliziert und       </a:t>
            </a:r>
          </a:p>
          <a:p>
            <a:r>
              <a:rPr lang="de-DE" sz="1400" b="1" i="0" dirty="0">
                <a:solidFill>
                  <a:srgbClr val="00B050"/>
                </a:solidFill>
                <a:effectLst/>
                <a:latin typeface="u2400"/>
              </a:rPr>
              <a:t>✓</a:t>
            </a:r>
            <a:r>
              <a:rPr lang="de-D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zukunftsfähig.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67ABABC-12E5-4670-B3CF-85C0E3F6B75D}"/>
              </a:ext>
            </a:extLst>
          </p:cNvPr>
          <p:cNvSpPr txBox="1"/>
          <p:nvPr/>
        </p:nvSpPr>
        <p:spPr>
          <a:xfrm>
            <a:off x="217679" y="3355692"/>
            <a:ext cx="3081779" cy="73866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1400" b="0" i="1" dirty="0">
                <a:solidFill>
                  <a:srgbClr val="000000"/>
                </a:solidFill>
                <a:effectLst/>
                <a:latin typeface="ProximaNova"/>
              </a:rPr>
              <a:t>Zukunftsfähig durch flexibles Abrechnungsmodell für verschiedene Einsatzmöglichkeiten.</a:t>
            </a:r>
            <a:endParaRPr lang="de-DE" sz="1400" i="1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6755084-D69C-4C50-8E30-B2A642241E13}"/>
              </a:ext>
            </a:extLst>
          </p:cNvPr>
          <p:cNvSpPr txBox="1"/>
          <p:nvPr/>
        </p:nvSpPr>
        <p:spPr>
          <a:xfrm>
            <a:off x="217679" y="4612257"/>
            <a:ext cx="3081779" cy="73866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1400" b="0" i="1" dirty="0">
                <a:solidFill>
                  <a:srgbClr val="000000"/>
                </a:solidFill>
                <a:effectLst/>
                <a:latin typeface="ProximaNova"/>
              </a:rPr>
              <a:t>Leichter, schneller Einstieg in das Thema, unkomplizierte und professionelle Abwicklung</a:t>
            </a:r>
            <a:endParaRPr lang="de-DE" sz="1400" i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0ACD3A3-124D-4FDC-9180-F39BA5FFBE2C}"/>
              </a:ext>
            </a:extLst>
          </p:cNvPr>
          <p:cNvSpPr txBox="1"/>
          <p:nvPr/>
        </p:nvSpPr>
        <p:spPr>
          <a:xfrm>
            <a:off x="259082" y="5866771"/>
            <a:ext cx="3143757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1400" b="0" i="1" dirty="0">
                <a:solidFill>
                  <a:srgbClr val="000000"/>
                </a:solidFill>
                <a:effectLst/>
                <a:latin typeface="ProximaNova"/>
              </a:rPr>
              <a:t>Aufbau und Betrieb von Ladelösungen speziell für Hausverwaltungen und WEGs</a:t>
            </a:r>
            <a:endParaRPr lang="de-DE" sz="1400" i="1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084271E-F48E-453D-B861-F943739881A3}"/>
              </a:ext>
            </a:extLst>
          </p:cNvPr>
          <p:cNvSpPr txBox="1"/>
          <p:nvPr/>
        </p:nvSpPr>
        <p:spPr>
          <a:xfrm>
            <a:off x="3787140" y="1115052"/>
            <a:ext cx="308177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Jetzt Beratungsgespräch anfordern unter:</a:t>
            </a:r>
          </a:p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https://lade-plus.de/WEG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</a:p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08152 / 999 55 27</a:t>
            </a:r>
          </a:p>
          <a:p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EAD0C8F-3EAE-4FF6-87A8-03F315816A18}"/>
              </a:ext>
            </a:extLst>
          </p:cNvPr>
          <p:cNvSpPr txBox="1"/>
          <p:nvPr/>
        </p:nvSpPr>
        <p:spPr>
          <a:xfrm>
            <a:off x="3725162" y="5874486"/>
            <a:ext cx="3081779" cy="450952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r>
              <a:rPr lang="de-DE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lade-plus GmbH</a:t>
            </a:r>
          </a:p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Drösslinger Str. 10</a:t>
            </a:r>
          </a:p>
          <a:p>
            <a:r>
              <a:rPr lang="de-DE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82346 Andechs</a:t>
            </a:r>
          </a:p>
          <a:p>
            <a:endParaRPr lang="de-DE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HRB 234567</a:t>
            </a:r>
          </a:p>
          <a:p>
            <a:r>
              <a:rPr lang="de-DE" sz="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Amtsgericht München</a:t>
            </a:r>
            <a:endParaRPr lang="de-DE" sz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Geschäftsführung: Anja Quast</a:t>
            </a:r>
          </a:p>
          <a:p>
            <a:endParaRPr lang="de-DE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Email: 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info@lade-plus.de</a:t>
            </a:r>
            <a:endParaRPr lang="de-DE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Tel.: 08152 / 999 55 27</a:t>
            </a:r>
          </a:p>
          <a:p>
            <a:endParaRPr lang="de-DE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8C48DD0-B1AF-4E3D-A0B1-F7404400B12B}"/>
              </a:ext>
            </a:extLst>
          </p:cNvPr>
          <p:cNvSpPr txBox="1"/>
          <p:nvPr/>
        </p:nvSpPr>
        <p:spPr>
          <a:xfrm>
            <a:off x="4535299" y="4176028"/>
            <a:ext cx="20642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Als Anbieter von Full-Service-Lösungen ermöglicht </a:t>
            </a:r>
            <a:r>
              <a:rPr lang="de-DE" sz="1200" b="1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lade-plus</a:t>
            </a:r>
            <a:r>
              <a:rPr lang="de-DE" sz="1200" b="0" i="1" dirty="0">
                <a:solidFill>
                  <a:srgbClr val="54595F"/>
                </a:solidFill>
                <a:effectLst/>
                <a:latin typeface="Titillium Web" panose="00000500000000000000" pitchFamily="2" charset="0"/>
              </a:rPr>
              <a:t> eine für Immobilienbesitzer/-verwalter einfache und ausbaubare Lösung, die alle Bereiche abdeckt.</a:t>
            </a:r>
            <a:endParaRPr lang="de-DE" sz="1200" i="1" dirty="0"/>
          </a:p>
        </p:txBody>
      </p:sp>
    </p:spTree>
    <p:extLst>
      <p:ext uri="{BB962C8B-B14F-4D97-AF65-F5344CB8AC3E}">
        <p14:creationId xmlns:p14="http://schemas.microsoft.com/office/powerpoint/2010/main" val="144868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8B92827-0D43-42B3-AA51-6CF370B62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482" y="1665922"/>
            <a:ext cx="3709035" cy="3526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592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BC45B27A08F9438AE25AB698205EFE" ma:contentTypeVersion="10" ma:contentTypeDescription="Ein neues Dokument erstellen." ma:contentTypeScope="" ma:versionID="9674396c514f9b522ea0659c278a79b9">
  <xsd:schema xmlns:xsd="http://www.w3.org/2001/XMLSchema" xmlns:xs="http://www.w3.org/2001/XMLSchema" xmlns:p="http://schemas.microsoft.com/office/2006/metadata/properties" xmlns:ns2="2d911e16-5673-4f28-8cb1-55d3524f672a" xmlns:ns3="75c5fdb8-5f6c-41f9-afd9-2c83ac75d6cf" targetNamespace="http://schemas.microsoft.com/office/2006/metadata/properties" ma:root="true" ma:fieldsID="416a3798ed72d947af5b50a0b60fbd92" ns2:_="" ns3:_="">
    <xsd:import namespace="2d911e16-5673-4f28-8cb1-55d3524f672a"/>
    <xsd:import namespace="75c5fdb8-5f6c-41f9-afd9-2c83ac75d6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11e16-5673-4f28-8cb1-55d3524f6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5fdb8-5f6c-41f9-afd9-2c83ac75d6c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4402F0-1E16-4193-884C-C09A20E470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31418B-7C36-4D8C-ACD4-3E0F29FF3DDC}">
  <ds:schemaRefs>
    <ds:schemaRef ds:uri="http://schemas.microsoft.com/office/2006/documentManagement/types"/>
    <ds:schemaRef ds:uri="http://purl.org/dc/elements/1.1/"/>
    <ds:schemaRef ds:uri="2d911e16-5673-4f28-8cb1-55d3524f672a"/>
    <ds:schemaRef ds:uri="75c5fdb8-5f6c-41f9-afd9-2c83ac75d6cf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F8BCB8B-92A3-47E0-A587-490C31B592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911e16-5673-4f28-8cb1-55d3524f672a"/>
    <ds:schemaRef ds:uri="75c5fdb8-5f6c-41f9-afd9-2c83ac75d6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A4-Papier (210 x 297 mm)</PresentationFormat>
  <Paragraphs>67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ProximaNova</vt:lpstr>
      <vt:lpstr>Roboto</vt:lpstr>
      <vt:lpstr>Titillium Web</vt:lpstr>
      <vt:lpstr>u2400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Schrey</dc:creator>
  <cp:lastModifiedBy>Peter Schrey</cp:lastModifiedBy>
  <cp:revision>19</cp:revision>
  <cp:lastPrinted>2022-05-02T07:55:26Z</cp:lastPrinted>
  <dcterms:created xsi:type="dcterms:W3CDTF">2022-05-01T14:36:34Z</dcterms:created>
  <dcterms:modified xsi:type="dcterms:W3CDTF">2022-05-04T12:34:54Z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0x01010051BC45B27A08F9438AE25AB698205EFE</vt:lpwstr>
  </property>
</Properties>
</file>